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5"/>
  </p:notesMasterIdLst>
  <p:sldIdLst>
    <p:sldId id="337" r:id="rId2"/>
    <p:sldId id="356" r:id="rId3"/>
    <p:sldId id="336" r:id="rId4"/>
    <p:sldId id="332" r:id="rId5"/>
    <p:sldId id="261" r:id="rId6"/>
    <p:sldId id="357" r:id="rId7"/>
    <p:sldId id="260" r:id="rId8"/>
    <p:sldId id="270" r:id="rId9"/>
    <p:sldId id="271" r:id="rId10"/>
    <p:sldId id="267" r:id="rId11"/>
    <p:sldId id="358" r:id="rId12"/>
    <p:sldId id="359" r:id="rId13"/>
    <p:sldId id="3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  <a:srgbClr val="FF0000"/>
    <a:srgbClr val="F3F0F1"/>
    <a:srgbClr val="FFCC00"/>
    <a:srgbClr val="696969"/>
    <a:srgbClr val="64D1B8"/>
    <a:srgbClr val="F1DB83"/>
    <a:srgbClr val="FFFDF1"/>
    <a:srgbClr val="AA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62" d="100"/>
          <a:sy n="62" d="100"/>
        </p:scale>
        <p:origin x="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7/08/2024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.au/pin/46443439884220749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782" y="2456873"/>
            <a:ext cx="4804817" cy="2412768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Types of Inheritance:</a:t>
            </a:r>
          </a:p>
          <a:p>
            <a:pPr algn="ctr">
              <a:lnSpc>
                <a:spcPct val="120000"/>
              </a:lnSpc>
            </a:pP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Codominance</a:t>
            </a:r>
          </a:p>
          <a:p>
            <a:pPr algn="ctr">
              <a:lnSpc>
                <a:spcPct val="120000"/>
              </a:lnSpc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AEHBY Human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B3A6D-86BB-BE49-3A84-B97036C8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57" y="942482"/>
            <a:ext cx="4576087" cy="49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1DA3B7C-FF41-6CD9-3EE2-E048C893F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Blood Types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E1A1E1D-2F96-53F7-7EAD-A95B8B25F0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AU" altLang="en-US" sz="2400" dirty="0"/>
              <a:t>A is AA or </a:t>
            </a:r>
            <a:r>
              <a:rPr lang="en-AU" altLang="en-US" sz="2400" dirty="0" err="1"/>
              <a:t>Ao</a:t>
            </a:r>
            <a:endParaRPr lang="en-AU" altLang="en-US" sz="2400" dirty="0"/>
          </a:p>
          <a:p>
            <a:pPr>
              <a:defRPr/>
            </a:pPr>
            <a:r>
              <a:rPr lang="en-AU" altLang="en-US" sz="2400" dirty="0"/>
              <a:t>B is BB or Bo</a:t>
            </a:r>
          </a:p>
          <a:p>
            <a:pPr>
              <a:defRPr/>
            </a:pPr>
            <a:r>
              <a:rPr lang="en-AU" altLang="en-US" sz="2400" dirty="0"/>
              <a:t>AB is AB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AU" altLang="en-US" sz="2400" dirty="0"/>
              <a:t>O is </a:t>
            </a:r>
            <a:r>
              <a:rPr lang="en-AU" altLang="en-US" sz="2400" dirty="0" err="1"/>
              <a:t>oo</a:t>
            </a:r>
            <a:endParaRPr lang="en-AU" altLang="en-US" sz="24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AU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 is recessive to everything else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AU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and B are co-dominant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26D8D-C23E-5D85-3C8E-94B45A7C2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71" b="32919"/>
          <a:stretch/>
        </p:blipFill>
        <p:spPr>
          <a:xfrm>
            <a:off x="5330387" y="2764221"/>
            <a:ext cx="6534150" cy="1629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580AD-E247-3267-67E6-1A246905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65" b="24977"/>
          <a:stretch/>
        </p:blipFill>
        <p:spPr>
          <a:xfrm>
            <a:off x="212552" y="149082"/>
            <a:ext cx="8116252" cy="5912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92024-88C4-6175-9617-034E330C9808}"/>
              </a:ext>
            </a:extLst>
          </p:cNvPr>
          <p:cNvSpPr/>
          <p:nvPr/>
        </p:nvSpPr>
        <p:spPr>
          <a:xfrm>
            <a:off x="3368497" y="1014348"/>
            <a:ext cx="3165867" cy="6806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3819-48A8-D1D8-7BC0-BCB51D07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060" y="2596489"/>
            <a:ext cx="1146211" cy="83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DE540-D818-4CAD-AB3E-2B4F35C43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38" y="2593776"/>
            <a:ext cx="1146147" cy="83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71906-F875-B89B-D84E-41447086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060" y="4327764"/>
            <a:ext cx="1146147" cy="8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37DC-E9E7-7443-D5A3-C8034DD6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80" y="4439496"/>
            <a:ext cx="1146147" cy="8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F52E0-CEF6-34EF-5828-8A74FB132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148" y="3849101"/>
            <a:ext cx="3176291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70A98-6271-419B-AD19-A0139590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926" y="2593775"/>
            <a:ext cx="1146147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946F6-0420-DC80-E3A7-C7E3DA7D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8" t="-1292" r="917" b="25788"/>
          <a:stretch/>
        </p:blipFill>
        <p:spPr>
          <a:xfrm>
            <a:off x="421239" y="267127"/>
            <a:ext cx="6078797" cy="5815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77450-8DA4-9A86-5E16-E18B3EED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31" y="1235107"/>
            <a:ext cx="3703097" cy="695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20E321-BA60-FF89-4AFF-33227AE15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9" y="2261268"/>
            <a:ext cx="695004" cy="3176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653A2-9D3A-4EEB-5183-783485130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024" y="2593776"/>
            <a:ext cx="1146147" cy="83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34816-CB7D-DC5F-FE65-A6FDD6E1C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449" y="2587679"/>
            <a:ext cx="1424412" cy="10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4F688-FD2D-988C-9711-1B5466716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631" y="4602334"/>
            <a:ext cx="1232540" cy="898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AA877-0E30-048F-A1EA-553AC6736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81" y="4440167"/>
            <a:ext cx="1146147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505" y="333913"/>
            <a:ext cx="5346999" cy="849901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829506" y="1183815"/>
            <a:ext cx="5510012" cy="535054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incomplete and codominance in terms of alleles, inheritance patterns, genotype and phenotype.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incomplete and codominant.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Punnett squares to represent monohybrid crosses involving codominant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4F79-EE09-85D2-D984-5E6CE2EE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057" y="960581"/>
            <a:ext cx="4224688" cy="44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39" y="2209046"/>
            <a:ext cx="9951803" cy="430259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AU" sz="1800" dirty="0"/>
              <a:t>In fruit flies, the allele which produces red eyes in dominant over the 	allele for white eyes. A heterozygous red eyed fly is crossed with a 	white eyed fly.</a:t>
            </a:r>
          </a:p>
          <a:p>
            <a:pPr marL="342900" indent="-342900">
              <a:buAutoNum type="alphaLcParenR"/>
            </a:pPr>
            <a:r>
              <a:rPr lang="en-AU" dirty="0"/>
              <a:t>State the genotype of each parent fly.</a:t>
            </a:r>
          </a:p>
          <a:p>
            <a:r>
              <a:rPr lang="en-AU" dirty="0"/>
              <a:t>b) State</a:t>
            </a:r>
            <a:r>
              <a:rPr lang="en-AU" sz="1800" dirty="0"/>
              <a:t> the per</a:t>
            </a:r>
            <a:r>
              <a:rPr lang="en-AU" dirty="0"/>
              <a:t>centage probability of </a:t>
            </a:r>
            <a:r>
              <a:rPr lang="en-AU" sz="1800" dirty="0"/>
              <a:t>genotypes and phenotypes of the 	offspring, show all working.	(5)</a:t>
            </a:r>
          </a:p>
          <a:p>
            <a:r>
              <a:rPr lang="en-AU" dirty="0"/>
              <a:t>2. Sketch a labelled diagram to represent the cell cycle. In which phase 	do specialised cells spend most of their time? (6)</a:t>
            </a:r>
          </a:p>
          <a:p>
            <a:r>
              <a:rPr lang="en-AU" sz="1800" dirty="0"/>
              <a:t>3. Explain the difference between excretion and elimination (2)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1414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54" r="1954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9" y="110836"/>
            <a:ext cx="3689407" cy="126276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1293092"/>
            <a:ext cx="3689406" cy="4519312"/>
          </a:xfrm>
        </p:spPr>
        <p:txBody>
          <a:bodyPr vert="horz" lIns="109728" tIns="109728" rIns="109728" bIns="91440" rtlCol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robable frequencies of genotype and phenotype of offspring can be predicted using Punnett squares and by taking into consideration patterns of inheritance, including the effects of codominan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ce.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505" y="333913"/>
            <a:ext cx="5346999" cy="849901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829506" y="1183815"/>
            <a:ext cx="5510012" cy="535054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incomplete and codominance in terms of alleles, inheritance patterns, genotype and phenotype.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incomplete and codominant.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Punnett squares to represent monohybrid crosses involving codominant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4F79-EE09-85D2-D984-5E6CE2EE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057" y="960581"/>
            <a:ext cx="4224688" cy="44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30684D3-52CC-30FB-68A2-C4AE51B62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Co-dominance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28898B8-F804-20CE-B288-65D8E5DCF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7820" y="2270589"/>
            <a:ext cx="10022991" cy="3693191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For an individual that is </a:t>
            </a:r>
            <a:r>
              <a:rPr lang="en-AU" altLang="en-US" sz="2400" b="1" dirty="0"/>
              <a:t>heterozygous</a:t>
            </a:r>
            <a:r>
              <a:rPr lang="en-AU" altLang="en-US" sz="2400" dirty="0"/>
              <a:t> for a particular trait, the </a:t>
            </a:r>
            <a:r>
              <a:rPr lang="en-AU" altLang="en-US" sz="2400" b="1" dirty="0"/>
              <a:t>phenotype</a:t>
            </a:r>
            <a:r>
              <a:rPr lang="en-AU" altLang="en-US" sz="2400" dirty="0"/>
              <a:t> contains </a:t>
            </a:r>
            <a:r>
              <a:rPr lang="en-AU" altLang="en-US" sz="2400" b="1" dirty="0"/>
              <a:t>both alleles</a:t>
            </a:r>
            <a:r>
              <a:rPr lang="en-AU" altLang="en-US" sz="2400" dirty="0"/>
              <a:t>. Both genes are </a:t>
            </a:r>
            <a:r>
              <a:rPr lang="en-AU" altLang="en-US" sz="2400" b="1" dirty="0"/>
              <a:t>fully expressed</a:t>
            </a:r>
            <a:r>
              <a:rPr lang="en-AU" altLang="en-US" sz="2400" dirty="0"/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dirty="0"/>
              <a:t>	</a:t>
            </a:r>
            <a:r>
              <a:rPr lang="en-AU" altLang="en-US" sz="2400" dirty="0">
                <a:solidFill>
                  <a:srgbClr val="FF0000"/>
                </a:solidFill>
              </a:rPr>
              <a:t>RR:                               red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>
                <a:solidFill>
                  <a:srgbClr val="FF0000"/>
                </a:solidFill>
              </a:rPr>
              <a:t>	</a:t>
            </a:r>
            <a:r>
              <a:rPr lang="en-AU" altLang="en-US" sz="2400" dirty="0"/>
              <a:t>WW:                             white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	</a:t>
            </a:r>
            <a:r>
              <a:rPr lang="en-AU" altLang="en-US" sz="2400" dirty="0">
                <a:solidFill>
                  <a:srgbClr val="FF0000"/>
                </a:solidFill>
              </a:rPr>
              <a:t>R</a:t>
            </a:r>
            <a:r>
              <a:rPr lang="en-AU" altLang="en-US" sz="2400" dirty="0"/>
              <a:t>W</a:t>
            </a:r>
            <a:r>
              <a:rPr lang="en-AU" altLang="en-US" sz="2400" dirty="0">
                <a:solidFill>
                  <a:srgbClr val="FF0000"/>
                </a:solidFill>
              </a:rPr>
              <a:t>:</a:t>
            </a:r>
            <a:r>
              <a:rPr lang="en-AU" altLang="en-US" sz="2400" dirty="0">
                <a:solidFill>
                  <a:srgbClr val="FF7C80"/>
                </a:solidFill>
              </a:rPr>
              <a:t>                              </a:t>
            </a:r>
            <a:r>
              <a:rPr lang="en-AU" altLang="en-US" sz="2400" dirty="0">
                <a:solidFill>
                  <a:srgbClr val="FF0000"/>
                </a:solidFill>
              </a:rPr>
              <a:t>r</a:t>
            </a:r>
            <a:r>
              <a:rPr lang="en-AU" altLang="en-US" sz="2400" dirty="0"/>
              <a:t>e</a:t>
            </a:r>
            <a:r>
              <a:rPr lang="en-AU" altLang="en-US" sz="2400" dirty="0">
                <a:solidFill>
                  <a:srgbClr val="FF0000"/>
                </a:solidFill>
              </a:rPr>
              <a:t>d </a:t>
            </a:r>
            <a:r>
              <a:rPr lang="en-AU" altLang="en-US" sz="2400" dirty="0"/>
              <a:t>a</a:t>
            </a:r>
            <a:r>
              <a:rPr lang="en-AU" altLang="en-US" sz="2400" dirty="0">
                <a:solidFill>
                  <a:srgbClr val="FF0000"/>
                </a:solidFill>
              </a:rPr>
              <a:t>n</a:t>
            </a:r>
            <a:r>
              <a:rPr lang="en-AU" altLang="en-US" sz="2400" dirty="0"/>
              <a:t>d </a:t>
            </a:r>
            <a:r>
              <a:rPr lang="en-AU" altLang="en-US" sz="2400" dirty="0">
                <a:solidFill>
                  <a:srgbClr val="FF0000"/>
                </a:solidFill>
              </a:rPr>
              <a:t>w</a:t>
            </a:r>
            <a:r>
              <a:rPr lang="en-AU" altLang="en-US" sz="2400" dirty="0"/>
              <a:t>h</a:t>
            </a:r>
            <a:r>
              <a:rPr lang="en-AU" altLang="en-US" sz="2400" dirty="0">
                <a:solidFill>
                  <a:srgbClr val="FF0000"/>
                </a:solidFill>
              </a:rPr>
              <a:t>i</a:t>
            </a:r>
            <a:r>
              <a:rPr lang="en-AU" altLang="en-US" sz="2400" dirty="0"/>
              <a:t>t</a:t>
            </a:r>
            <a:r>
              <a:rPr lang="en-AU" altLang="en-US" sz="2400" dirty="0">
                <a:solidFill>
                  <a:srgbClr val="FF0000"/>
                </a:solidFill>
              </a:rPr>
              <a:t>e</a:t>
            </a:r>
            <a:r>
              <a:rPr lang="en-AU" altLang="en-US" sz="2400" dirty="0"/>
              <a:t>       </a:t>
            </a: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B1EC0C04-1DBE-5EAF-4CA4-34F8C03C2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025" y="3569373"/>
            <a:ext cx="4752975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NB:  Both are dominant, so we need to use two different capital letters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79A2047B-56AA-9F34-D39D-DE1F7603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718" y="4381385"/>
            <a:ext cx="2468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/>
              <a:t>homozygous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879CE685-32CC-2FE8-8677-C13331D6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718" y="5322428"/>
            <a:ext cx="23791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2800" dirty="0"/>
              <a:t>heterozygous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FA1C37-FFFF-B5DB-2135-13A9E857B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026160"/>
            <a:ext cx="2447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3200" dirty="0"/>
              <a:t>phenotype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C6D43-CD5B-BBD5-19BB-3B8484DE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34" y="6026160"/>
            <a:ext cx="2164268" cy="859611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D2F8816E-EDFB-1A14-3A2B-E9C27682FF72}"/>
              </a:ext>
            </a:extLst>
          </p:cNvPr>
          <p:cNvSpPr>
            <a:spLocks/>
          </p:cNvSpPr>
          <p:nvPr/>
        </p:nvSpPr>
        <p:spPr bwMode="auto">
          <a:xfrm rot="5400000">
            <a:off x="3187380" y="4141785"/>
            <a:ext cx="345699" cy="3718083"/>
          </a:xfrm>
          <a:prstGeom prst="rightBrace">
            <a:avLst>
              <a:gd name="adj1" fmla="val 283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98B15EBF-C877-02CA-5E22-2BE35732F6D3}"/>
              </a:ext>
            </a:extLst>
          </p:cNvPr>
          <p:cNvSpPr>
            <a:spLocks/>
          </p:cNvSpPr>
          <p:nvPr/>
        </p:nvSpPr>
        <p:spPr bwMode="auto">
          <a:xfrm rot="5400000">
            <a:off x="7021417" y="4352914"/>
            <a:ext cx="283984" cy="3234111"/>
          </a:xfrm>
          <a:prstGeom prst="rightBrace">
            <a:avLst>
              <a:gd name="adj1" fmla="val 283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D831A55-5021-FD1E-EEA7-6A1622C00DC6}"/>
              </a:ext>
            </a:extLst>
          </p:cNvPr>
          <p:cNvSpPr>
            <a:spLocks/>
          </p:cNvSpPr>
          <p:nvPr/>
        </p:nvSpPr>
        <p:spPr bwMode="auto">
          <a:xfrm>
            <a:off x="2353018" y="4117184"/>
            <a:ext cx="647700" cy="1047516"/>
          </a:xfrm>
          <a:prstGeom prst="rightBrace">
            <a:avLst>
              <a:gd name="adj1" fmla="val 185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E9D38-5CA1-B16C-4ACA-0445EBEF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14" y="-10274"/>
            <a:ext cx="9154079" cy="6868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/>
      <p:bldP spid="4" grpId="0"/>
      <p:bldP spid="5" grpId="0"/>
      <p:bldP spid="5" grpId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5B582-78B0-EFDC-6C56-C113C616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26" y="0"/>
            <a:ext cx="10082147" cy="75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24DE27D-95DF-BFD8-911E-645F69384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*Incomplete Dominance*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AED7CD1-D317-7BE8-6F5F-4B423E9952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For an individual that is heterozygous for a particular trait, the phenotype is half-way between each allele.  Both genes are expressed, but neither fully.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dirty="0"/>
              <a:t>	</a:t>
            </a:r>
            <a:r>
              <a:rPr lang="en-AU" altLang="en-US" sz="2400" b="1" dirty="0">
                <a:solidFill>
                  <a:srgbClr val="663300"/>
                </a:solidFill>
              </a:rPr>
              <a:t>CC:  curly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b="1" dirty="0">
                <a:solidFill>
                  <a:srgbClr val="663300"/>
                </a:solidFill>
              </a:rPr>
              <a:t>	SS:  straight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b="1" dirty="0">
                <a:solidFill>
                  <a:srgbClr val="663300"/>
                </a:solidFill>
              </a:rPr>
              <a:t>	CS:  wavy  </a:t>
            </a:r>
            <a:r>
              <a:rPr lang="en-AU" altLang="en-US" sz="2400" dirty="0"/>
              <a:t>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2C13A-9716-B5CE-6A85-A7CA9A3E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72" y="3896129"/>
            <a:ext cx="4935732" cy="3104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>
            <a:extLst>
              <a:ext uri="{FF2B5EF4-FFF2-40B4-BE49-F238E27FC236}">
                <a16:creationId xmlns:a16="http://schemas.microsoft.com/office/drawing/2014/main" id="{1E4E624C-9E4A-AC95-F15C-15541222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76" y="4065322"/>
            <a:ext cx="5444990" cy="263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F5D51B5B-A1CA-4F41-8E7D-73E800371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Blood groups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059A98C-06CF-A44A-F1E6-49A6062A8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6629" name="Picture 5" descr="Blood is Complex">
            <a:extLst>
              <a:ext uri="{FF2B5EF4-FFF2-40B4-BE49-F238E27FC236}">
                <a16:creationId xmlns:a16="http://schemas.microsoft.com/office/drawing/2014/main" id="{82D48793-9319-CC5A-78F0-E0FC9ACD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" y="202929"/>
            <a:ext cx="11346365" cy="386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 descr="blood types">
            <a:extLst>
              <a:ext uri="{FF2B5EF4-FFF2-40B4-BE49-F238E27FC236}">
                <a16:creationId xmlns:a16="http://schemas.microsoft.com/office/drawing/2014/main" id="{7FF002E8-1E0D-7776-02A7-41870CF0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4" y="4065323"/>
            <a:ext cx="6006801" cy="2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FC64DC9-56FF-9B39-D9F3-9113C22C1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E741A93-0206-6EAE-3C7A-D4CB59111F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95AB50DC-6135-73FE-9C56-EB0CFB34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4" y="0"/>
            <a:ext cx="5883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348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Arial</vt:lpstr>
      <vt:lpstr>Calibri</vt:lpstr>
      <vt:lpstr>Corbel</vt:lpstr>
      <vt:lpstr>Wingdings</vt:lpstr>
      <vt:lpstr>SketchLinesVTI</vt:lpstr>
      <vt:lpstr>PowerPoint Presentation</vt:lpstr>
      <vt:lpstr>Review</vt:lpstr>
      <vt:lpstr>Learning Intentions</vt:lpstr>
      <vt:lpstr>Success criteria</vt:lpstr>
      <vt:lpstr>Co-dominance</vt:lpstr>
      <vt:lpstr>PowerPoint Presentation</vt:lpstr>
      <vt:lpstr>*Incomplete Dominance*</vt:lpstr>
      <vt:lpstr>Blood groups</vt:lpstr>
      <vt:lpstr>PowerPoint Presentation</vt:lpstr>
      <vt:lpstr>Blood Types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80</cp:revision>
  <dcterms:created xsi:type="dcterms:W3CDTF">2023-02-01T11:31:06Z</dcterms:created>
  <dcterms:modified xsi:type="dcterms:W3CDTF">2024-08-07T02:17:17Z</dcterms:modified>
</cp:coreProperties>
</file>